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87" r:id="rId6"/>
    <p:sldId id="294" r:id="rId7"/>
    <p:sldId id="288" r:id="rId8"/>
    <p:sldId id="289" r:id="rId9"/>
    <p:sldId id="290" r:id="rId10"/>
    <p:sldId id="293" r:id="rId11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8AC12-532B-49C0-A116-A82585BAC6AD}" v="40" dt="2022-09-06T23:07:19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5" autoAdjust="0"/>
  </p:normalViewPr>
  <p:slideViewPr>
    <p:cSldViewPr snapToGrid="0">
      <p:cViewPr varScale="1">
        <p:scale>
          <a:sx n="127" d="100"/>
          <a:sy n="127" d="100"/>
        </p:scale>
        <p:origin x="93" y="83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6F6619-D40A-4F80-9793-0966222F7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F8D3D-6614-4795-9F62-45A513345F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F21C772-9A4E-41B8-AFA2-98ED321DB4A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59F01-2F94-45B7-934F-417D3F930E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99601-88E4-466A-922A-716DC698C6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A1856DE-02AF-4D3A-A7DF-F957F55EF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38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1E59A1B-68CC-4822-B53F-ABB4D5826619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C495845-AB23-429F-BB6B-BB634305D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0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0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9/6/2022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Q8U_nBRp7U" TargetMode="External"/><Relationship Id="rId7" Type="http://schemas.openxmlformats.org/officeDocument/2006/relationships/hyperlink" Target="https://fast.wistia.net/embed/iframe/51yujk8cqk" TargetMode="External"/><Relationship Id="rId2" Type="http://schemas.openxmlformats.org/officeDocument/2006/relationships/hyperlink" Target="https://www.centralfinancialgroup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ast.wistia.net/embed/iframe/aa3dhj101n" TargetMode="External"/><Relationship Id="rId5" Type="http://schemas.openxmlformats.org/officeDocument/2006/relationships/hyperlink" Target="https://fast.wistia.net/embed/iframe/5c92pvee2g" TargetMode="External"/><Relationship Id="rId4" Type="http://schemas.openxmlformats.org/officeDocument/2006/relationships/hyperlink" Target="https://fast.wistia.net/embed/iframe/up0nnfghr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kinsey@spinmarkket.com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heryl.ohern@spinmarkke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87DA42F-1100-4806-A533-8F94AA864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43D584-6FEB-433F-A6B0-8AEE7BC96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3476" y="1468464"/>
            <a:ext cx="2858835" cy="1873219"/>
          </a:xfrm>
        </p:spPr>
        <p:txBody>
          <a:bodyPr>
            <a:normAutofit/>
          </a:bodyPr>
          <a:lstStyle/>
          <a:p>
            <a:r>
              <a:rPr lang="en-US" sz="3600" dirty="0"/>
              <a:t>Central Financial Group</a:t>
            </a:r>
            <a:endParaRPr lang="ru-R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90625-51CE-4ECB-81A4-C4905F3FB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1407" y="3529160"/>
            <a:ext cx="2848300" cy="1613537"/>
          </a:xfrm>
        </p:spPr>
        <p:txBody>
          <a:bodyPr>
            <a:normAutofit/>
          </a:bodyPr>
          <a:lstStyle/>
          <a:p>
            <a:r>
              <a:rPr lang="en-US" sz="1600" dirty="0"/>
              <a:t>CFG Agent</a:t>
            </a:r>
            <a:br>
              <a:rPr lang="en-US" sz="1600" dirty="0"/>
            </a:br>
            <a:r>
              <a:rPr lang="en-US" sz="1600" dirty="0"/>
              <a:t>Digital Marketing </a:t>
            </a:r>
            <a:br>
              <a:rPr lang="en-US" sz="1600"/>
            </a:br>
            <a:r>
              <a:rPr lang="en-US" sz="1600"/>
              <a:t>Package</a:t>
            </a:r>
            <a:endParaRPr lang="ru-RU" sz="16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A51651D-00A4-493E-97F0-11BA7D143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418" y="477854"/>
            <a:ext cx="3690924" cy="1899398"/>
            <a:chOff x="7807230" y="2012810"/>
            <a:chExt cx="3251252" cy="345986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011F338-9CA5-49EE-9430-7B41E8ED5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7C56430-39D7-4E04-ADC2-5708F8564B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11852B7-E59A-74E0-5257-EA1239078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8" r="14613" b="2"/>
          <a:stretch/>
        </p:blipFill>
        <p:spPr>
          <a:xfrm>
            <a:off x="808859" y="637525"/>
            <a:ext cx="3360091" cy="1578294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D3D8BF6-BDFC-4907-8BAC-8BD395B5D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E6F7D5A-2F84-4128-962D-A665733ED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132" y="5447610"/>
            <a:ext cx="163726" cy="164592"/>
          </a:xfrm>
          <a:prstGeom prst="rect">
            <a:avLst/>
          </a:prstGeom>
          <a:solidFill>
            <a:srgbClr val="FF26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E665D2A-7D5F-45BB-89E8-012704DF3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509" y="2542318"/>
            <a:ext cx="3690924" cy="3074978"/>
            <a:chOff x="7807230" y="2012810"/>
            <a:chExt cx="3251252" cy="345986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5113154-F294-4A23-8E03-E4B8E3D38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1363696-1FF7-4E0A-8050-BB0B53ADA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image of empty picture frames on a wall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0" r="10942" b="-4"/>
          <a:stretch/>
        </p:blipFill>
        <p:spPr>
          <a:xfrm>
            <a:off x="857843" y="2735753"/>
            <a:ext cx="3275964" cy="267386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0DB7638-7E50-4451-9FB5-E68C04950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01429" y="472933"/>
            <a:ext cx="3690924" cy="3074978"/>
            <a:chOff x="7807230" y="2012810"/>
            <a:chExt cx="3251252" cy="3459865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6863D9-2986-4E4B-A897-26A329AA3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EB3566C-29EE-4ED6-B399-ED1EEEB96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A072E8-8F09-4B75-9E04-7AC01A982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96017" y="3709644"/>
            <a:ext cx="3690924" cy="1899398"/>
            <a:chOff x="7807230" y="2012810"/>
            <a:chExt cx="3251252" cy="345986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A9D9292-7C78-4891-B33A-003B34F0E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3AB6F6-95F1-48F3-80FF-1E5DC4CD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F279B344-69F5-448D-8ECF-93AE215C8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947129A-DBAD-4DE9-8444-48435533F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CE06361-C794-5BBE-C440-50841F14D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5411" y="6156124"/>
            <a:ext cx="621846" cy="621846"/>
          </a:xfrm>
          <a:prstGeom prst="rect">
            <a:avLst/>
          </a:prstGeom>
        </p:spPr>
      </p:pic>
      <p:pic>
        <p:nvPicPr>
          <p:cNvPr id="18" name="Picture 17" descr="A picture containing text, wooden, plant&#10;&#10;Description automatically generated">
            <a:extLst>
              <a:ext uri="{FF2B5EF4-FFF2-40B4-BE49-F238E27FC236}">
                <a16:creationId xmlns:a16="http://schemas.microsoft.com/office/drawing/2014/main" id="{6EA61E2E-0E15-1A70-BE9F-E408E8F38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520" y="930482"/>
            <a:ext cx="3339569" cy="2230832"/>
          </a:xfrm>
          <a:prstGeom prst="rect">
            <a:avLst/>
          </a:prstGeom>
        </p:spPr>
      </p:pic>
      <p:pic>
        <p:nvPicPr>
          <p:cNvPr id="22" name="Picture 21" descr="A picture containing text, electronics, computer, screenshot&#10;&#10;Description automatically generated">
            <a:extLst>
              <a:ext uri="{FF2B5EF4-FFF2-40B4-BE49-F238E27FC236}">
                <a16:creationId xmlns:a16="http://schemas.microsoft.com/office/drawing/2014/main" id="{5DDE5BB3-4924-A617-621D-0226BC1B5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4592" y="3800742"/>
            <a:ext cx="3081784" cy="1761019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91C37A3F-EA13-E6A3-F5AD-81E9CBB5FC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343"/>
          <a:stretch/>
        </p:blipFill>
        <p:spPr>
          <a:xfrm>
            <a:off x="2011680" y="3161314"/>
            <a:ext cx="989046" cy="1470341"/>
          </a:xfrm>
          <a:prstGeom prst="rect">
            <a:avLst/>
          </a:prstGeom>
        </p:spPr>
      </p:pic>
      <p:pic>
        <p:nvPicPr>
          <p:cNvPr id="1026" name="Picture 2" descr="Central Financial Group - Crunchbase Company Profile &amp; Funding">
            <a:extLst>
              <a:ext uri="{FF2B5EF4-FFF2-40B4-BE49-F238E27FC236}">
                <a16:creationId xmlns:a16="http://schemas.microsoft.com/office/drawing/2014/main" id="{62631DFA-ED47-40D1-B748-4AE3A39A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84" y="3429000"/>
            <a:ext cx="658207" cy="99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692BC4-9E84-51BC-8DC0-1DF9119D1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876" y="3411213"/>
            <a:ext cx="65842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79141-40F5-336B-B6FD-F57571F105DE}"/>
              </a:ext>
            </a:extLst>
          </p:cNvPr>
          <p:cNvSpPr txBox="1"/>
          <p:nvPr/>
        </p:nvSpPr>
        <p:spPr>
          <a:xfrm>
            <a:off x="969917" y="418011"/>
            <a:ext cx="1011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Marketing and Digital Footprint For Central Financial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59865-3C71-E497-6970-F8B078408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546" y="879877"/>
            <a:ext cx="1542421" cy="880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2ECC5-9FB6-0C6D-307B-B2C2F9B268F2}"/>
              </a:ext>
            </a:extLst>
          </p:cNvPr>
          <p:cNvSpPr txBox="1"/>
          <p:nvPr/>
        </p:nvSpPr>
        <p:spPr>
          <a:xfrm>
            <a:off x="4739973" y="1760825"/>
            <a:ext cx="248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Central Financial Group </a:t>
            </a:r>
            <a:br>
              <a:rPr lang="en-US" dirty="0"/>
            </a:br>
            <a:r>
              <a:rPr lang="en-US" dirty="0"/>
              <a:t>Corporate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9F5B9F-DB4D-A656-097E-C84BA3855E43}"/>
              </a:ext>
            </a:extLst>
          </p:cNvPr>
          <p:cNvCxnSpPr>
            <a:cxnSpLocks/>
          </p:cNvCxnSpPr>
          <p:nvPr/>
        </p:nvCxnSpPr>
        <p:spPr>
          <a:xfrm>
            <a:off x="396747" y="3008627"/>
            <a:ext cx="1117527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9A5F79-8117-4B19-95DA-82A825576546}"/>
              </a:ext>
            </a:extLst>
          </p:cNvPr>
          <p:cNvSpPr txBox="1"/>
          <p:nvPr/>
        </p:nvSpPr>
        <p:spPr>
          <a:xfrm>
            <a:off x="164964" y="3406469"/>
            <a:ext cx="277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CFG Johnston Landing Page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A3C40-7B5C-6B17-1938-31C22F9B7C02}"/>
              </a:ext>
            </a:extLst>
          </p:cNvPr>
          <p:cNvSpPr txBox="1"/>
          <p:nvPr/>
        </p:nvSpPr>
        <p:spPr>
          <a:xfrm>
            <a:off x="4374093" y="3371121"/>
            <a:ext cx="304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CFG Fort Dodge Landing Page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B07B6-D544-89CE-5970-3E4DEB774CAD}"/>
              </a:ext>
            </a:extLst>
          </p:cNvPr>
          <p:cNvSpPr txBox="1"/>
          <p:nvPr/>
        </p:nvSpPr>
        <p:spPr>
          <a:xfrm>
            <a:off x="9059818" y="3419232"/>
            <a:ext cx="255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CFG Algona Landing Page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61FC9-3E37-A924-646E-740CE69D1DF8}"/>
              </a:ext>
            </a:extLst>
          </p:cNvPr>
          <p:cNvSpPr txBox="1"/>
          <p:nvPr/>
        </p:nvSpPr>
        <p:spPr>
          <a:xfrm>
            <a:off x="0" y="3740453"/>
            <a:ext cx="31444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SEO w/GEO Polk</a:t>
            </a:r>
            <a:br>
              <a:rPr lang="en-US" dirty="0"/>
            </a:br>
            <a:r>
              <a:rPr lang="en-US" dirty="0"/>
              <a:t>Listing Builder</a:t>
            </a:r>
            <a:br>
              <a:rPr lang="en-US" dirty="0"/>
            </a:br>
            <a:r>
              <a:rPr lang="en-US" dirty="0"/>
              <a:t>Reputation Management</a:t>
            </a:r>
            <a:br>
              <a:rPr lang="en-US" dirty="0"/>
            </a:br>
            <a:r>
              <a:rPr lang="en-US" dirty="0"/>
              <a:t>Event Calendar</a:t>
            </a:r>
            <a:br>
              <a:rPr lang="en-US" dirty="0"/>
            </a:br>
            <a:r>
              <a:rPr lang="en-US" dirty="0"/>
              <a:t>Social Media</a:t>
            </a:r>
            <a:br>
              <a:rPr lang="en-US" dirty="0"/>
            </a:br>
            <a:r>
              <a:rPr lang="en-US" dirty="0"/>
              <a:t>Google Search/Google Console</a:t>
            </a:r>
            <a:br>
              <a:rPr lang="en-US" dirty="0"/>
            </a:br>
            <a:r>
              <a:rPr lang="en-US" dirty="0"/>
              <a:t>ADA Compliant</a:t>
            </a:r>
            <a:br>
              <a:rPr lang="en-US" dirty="0"/>
            </a:br>
            <a:r>
              <a:rPr lang="en-US" dirty="0"/>
              <a:t>Business App Dashboard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CC1A-63DC-7AD6-2608-24680FEB8036}"/>
              </a:ext>
            </a:extLst>
          </p:cNvPr>
          <p:cNvSpPr txBox="1"/>
          <p:nvPr/>
        </p:nvSpPr>
        <p:spPr>
          <a:xfrm>
            <a:off x="802206" y="2357433"/>
            <a:ext cx="1021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SEO w/GEO Iowa  *  Blog   *  Social Media  *  Podcast  *  Google Search/Google Console </a:t>
            </a:r>
            <a:br>
              <a:rPr lang="en-US" dirty="0"/>
            </a:br>
            <a:r>
              <a:rPr lang="en-US" dirty="0"/>
              <a:t>Listing Builder  *  ADA Compliant  *  Reputation Management  *  Business App Dashboard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6AD638-B83D-2F00-FB27-CBFD0484718E}"/>
              </a:ext>
            </a:extLst>
          </p:cNvPr>
          <p:cNvSpPr txBox="1"/>
          <p:nvPr/>
        </p:nvSpPr>
        <p:spPr>
          <a:xfrm>
            <a:off x="4276823" y="3680612"/>
            <a:ext cx="31444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SEO w/GEO Webster</a:t>
            </a:r>
            <a:br>
              <a:rPr lang="en-US" dirty="0"/>
            </a:br>
            <a:r>
              <a:rPr lang="en-US" dirty="0"/>
              <a:t>Listing Builder</a:t>
            </a:r>
            <a:br>
              <a:rPr lang="en-US" dirty="0"/>
            </a:br>
            <a:r>
              <a:rPr lang="en-US" dirty="0"/>
              <a:t>Reputation Management</a:t>
            </a:r>
            <a:br>
              <a:rPr lang="en-US" dirty="0"/>
            </a:br>
            <a:r>
              <a:rPr lang="en-US" dirty="0"/>
              <a:t>Event Calendar</a:t>
            </a:r>
            <a:br>
              <a:rPr lang="en-US" dirty="0"/>
            </a:br>
            <a:r>
              <a:rPr lang="en-US" dirty="0"/>
              <a:t>Social Media</a:t>
            </a:r>
            <a:br>
              <a:rPr lang="en-US" dirty="0"/>
            </a:br>
            <a:r>
              <a:rPr lang="en-US" dirty="0"/>
              <a:t>Google Search/Google Console</a:t>
            </a:r>
            <a:br>
              <a:rPr lang="en-US" dirty="0"/>
            </a:br>
            <a:r>
              <a:rPr lang="en-US" dirty="0"/>
              <a:t>ADA Compliant</a:t>
            </a:r>
            <a:br>
              <a:rPr lang="en-US" dirty="0"/>
            </a:br>
            <a:r>
              <a:rPr lang="en-US" dirty="0"/>
              <a:t>Business App Dashboard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0E9B38-E0FA-4E4C-8872-AEF9B317E55D}"/>
              </a:ext>
            </a:extLst>
          </p:cNvPr>
          <p:cNvSpPr txBox="1"/>
          <p:nvPr/>
        </p:nvSpPr>
        <p:spPr>
          <a:xfrm>
            <a:off x="8762631" y="3740453"/>
            <a:ext cx="31444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SEO w/GEO Kossuth</a:t>
            </a:r>
            <a:br>
              <a:rPr lang="en-US" dirty="0"/>
            </a:br>
            <a:r>
              <a:rPr lang="en-US" dirty="0"/>
              <a:t>Listing Builder</a:t>
            </a:r>
            <a:br>
              <a:rPr lang="en-US" dirty="0"/>
            </a:br>
            <a:r>
              <a:rPr lang="en-US" dirty="0"/>
              <a:t>Reputation Management</a:t>
            </a:r>
            <a:br>
              <a:rPr lang="en-US" dirty="0"/>
            </a:br>
            <a:r>
              <a:rPr lang="en-US" dirty="0"/>
              <a:t>Event Calendar</a:t>
            </a:r>
            <a:br>
              <a:rPr lang="en-US" dirty="0"/>
            </a:br>
            <a:r>
              <a:rPr lang="en-US" dirty="0"/>
              <a:t>Social Media</a:t>
            </a:r>
            <a:br>
              <a:rPr lang="en-US" dirty="0"/>
            </a:br>
            <a:r>
              <a:rPr lang="en-US" dirty="0"/>
              <a:t>Google Search/Google Console</a:t>
            </a:r>
            <a:br>
              <a:rPr lang="en-US" dirty="0"/>
            </a:br>
            <a:r>
              <a:rPr lang="en-US" dirty="0"/>
              <a:t>ADA Compliant</a:t>
            </a:r>
            <a:br>
              <a:rPr lang="en-US" dirty="0"/>
            </a:br>
            <a:r>
              <a:rPr lang="en-US" dirty="0"/>
              <a:t>Business App Dashboard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64489F-C619-01A6-B69D-5B6754C7ACB3}"/>
              </a:ext>
            </a:extLst>
          </p:cNvPr>
          <p:cNvCxnSpPr>
            <a:cxnSpLocks/>
          </p:cNvCxnSpPr>
          <p:nvPr/>
        </p:nvCxnSpPr>
        <p:spPr>
          <a:xfrm>
            <a:off x="1550215" y="3029054"/>
            <a:ext cx="0" cy="47037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D0CA913-4499-3C7B-1824-B00A72FB8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190" y="3029054"/>
            <a:ext cx="54109" cy="4328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5A946F-B219-EBCE-6111-2242EA610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856" y="3000559"/>
            <a:ext cx="61904" cy="49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7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79141-40F5-336B-B6FD-F57571F105DE}"/>
              </a:ext>
            </a:extLst>
          </p:cNvPr>
          <p:cNvSpPr txBox="1"/>
          <p:nvPr/>
        </p:nvSpPr>
        <p:spPr>
          <a:xfrm>
            <a:off x="1005230" y="428825"/>
            <a:ext cx="1011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Marketing and Digital Footprint For Central Financial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59865-3C71-E497-6970-F8B078408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546" y="879877"/>
            <a:ext cx="1542421" cy="880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2ECC5-9FB6-0C6D-307B-B2C2F9B268F2}"/>
              </a:ext>
            </a:extLst>
          </p:cNvPr>
          <p:cNvSpPr txBox="1"/>
          <p:nvPr/>
        </p:nvSpPr>
        <p:spPr>
          <a:xfrm>
            <a:off x="4739973" y="1760825"/>
            <a:ext cx="248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Central Financial Group </a:t>
            </a:r>
            <a:br>
              <a:rPr lang="en-US" dirty="0"/>
            </a:br>
            <a:r>
              <a:rPr lang="en-US" dirty="0"/>
              <a:t>Corporate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9F5B9F-DB4D-A656-097E-C84BA3855E43}"/>
              </a:ext>
            </a:extLst>
          </p:cNvPr>
          <p:cNvCxnSpPr>
            <a:cxnSpLocks/>
          </p:cNvCxnSpPr>
          <p:nvPr/>
        </p:nvCxnSpPr>
        <p:spPr>
          <a:xfrm>
            <a:off x="439027" y="2407156"/>
            <a:ext cx="1117527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9A5F79-8117-4B19-95DA-82A825576546}"/>
              </a:ext>
            </a:extLst>
          </p:cNvPr>
          <p:cNvSpPr txBox="1"/>
          <p:nvPr/>
        </p:nvSpPr>
        <p:spPr>
          <a:xfrm>
            <a:off x="710338" y="2808639"/>
            <a:ext cx="151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CFG Johnston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A3C40-7B5C-6B17-1938-31C22F9B7C02}"/>
              </a:ext>
            </a:extLst>
          </p:cNvPr>
          <p:cNvSpPr txBox="1"/>
          <p:nvPr/>
        </p:nvSpPr>
        <p:spPr>
          <a:xfrm>
            <a:off x="4982490" y="2744731"/>
            <a:ext cx="17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CFG Fort Dodge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B07B6-D544-89CE-5970-3E4DEB774CAD}"/>
              </a:ext>
            </a:extLst>
          </p:cNvPr>
          <p:cNvSpPr txBox="1"/>
          <p:nvPr/>
        </p:nvSpPr>
        <p:spPr>
          <a:xfrm>
            <a:off x="9729116" y="2819662"/>
            <a:ext cx="131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CFG Algona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61FC9-3E37-A924-646E-740CE69D1DF8}"/>
              </a:ext>
            </a:extLst>
          </p:cNvPr>
          <p:cNvSpPr txBox="1"/>
          <p:nvPr/>
        </p:nvSpPr>
        <p:spPr>
          <a:xfrm>
            <a:off x="1085968" y="350454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Agents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6AD638-B83D-2F00-FB27-CBFD0484718E}"/>
              </a:ext>
            </a:extLst>
          </p:cNvPr>
          <p:cNvSpPr txBox="1"/>
          <p:nvPr/>
        </p:nvSpPr>
        <p:spPr>
          <a:xfrm>
            <a:off x="5408257" y="3474033"/>
            <a:ext cx="82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Agents</a:t>
            </a:r>
            <a:br>
              <a:rPr lang="en-US" dirty="0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0E9B38-E0FA-4E4C-8872-AEF9B317E55D}"/>
              </a:ext>
            </a:extLst>
          </p:cNvPr>
          <p:cNvSpPr txBox="1"/>
          <p:nvPr/>
        </p:nvSpPr>
        <p:spPr>
          <a:xfrm>
            <a:off x="9921120" y="355263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Agents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64489F-C619-01A6-B69D-5B6754C7ACB3}"/>
              </a:ext>
            </a:extLst>
          </p:cNvPr>
          <p:cNvCxnSpPr>
            <a:cxnSpLocks/>
          </p:cNvCxnSpPr>
          <p:nvPr/>
        </p:nvCxnSpPr>
        <p:spPr>
          <a:xfrm>
            <a:off x="1550215" y="2387839"/>
            <a:ext cx="0" cy="47037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D0CA913-4499-3C7B-1824-B00A72FB8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993" y="2425337"/>
            <a:ext cx="54109" cy="4328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5A946F-B219-EBCE-6111-2242EA610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856" y="2407156"/>
            <a:ext cx="61904" cy="495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DE94C-F084-B64B-C5BC-461A57049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829" y="3125261"/>
            <a:ext cx="48772" cy="499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A64AC-B44D-4034-EEF6-D59CBE5CF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329" y="3053487"/>
            <a:ext cx="48772" cy="499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F8B78A-0E8D-D3CE-99A0-AB00C2F8F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856" y="3140131"/>
            <a:ext cx="61905" cy="499915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CB997235-6819-AA2C-A37A-CE12AF6F3101}"/>
              </a:ext>
            </a:extLst>
          </p:cNvPr>
          <p:cNvSpPr/>
          <p:nvPr/>
        </p:nvSpPr>
        <p:spPr>
          <a:xfrm rot="5903178">
            <a:off x="8905603" y="3873872"/>
            <a:ext cx="1491157" cy="1013621"/>
          </a:xfrm>
          <a:prstGeom prst="arc">
            <a:avLst>
              <a:gd name="adj1" fmla="val 16200000"/>
              <a:gd name="adj2" fmla="val 1622835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6AF0C628-E663-D2D0-2F11-D71F5A4F70F8}"/>
              </a:ext>
            </a:extLst>
          </p:cNvPr>
          <p:cNvSpPr/>
          <p:nvPr/>
        </p:nvSpPr>
        <p:spPr>
          <a:xfrm>
            <a:off x="879392" y="798157"/>
            <a:ext cx="9993418" cy="420832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D7988EBC-ED9C-B5E3-7E97-BE9A4BD3E8F6}"/>
              </a:ext>
            </a:extLst>
          </p:cNvPr>
          <p:cNvSpPr/>
          <p:nvPr/>
        </p:nvSpPr>
        <p:spPr>
          <a:xfrm rot="367449">
            <a:off x="7183770" y="803916"/>
            <a:ext cx="459844" cy="206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14D75DF-CA13-09B6-A47B-FE410D9FA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1886">
            <a:off x="8452346" y="1042510"/>
            <a:ext cx="487722" cy="2499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8C074B-0BB8-BCE4-2C73-82C551EF0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9264">
            <a:off x="9516183" y="1477676"/>
            <a:ext cx="487722" cy="2499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9284BF3-3940-731B-5141-F27B9FAE8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37870">
            <a:off x="10415184" y="2236240"/>
            <a:ext cx="487722" cy="2499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1A01643-25D3-8843-98A0-6D835E430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19167">
            <a:off x="9754164" y="3924111"/>
            <a:ext cx="487722" cy="2499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3BE4F1-DF0A-971E-0154-3FB7358A7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398945">
            <a:off x="8554428" y="4467101"/>
            <a:ext cx="487722" cy="24995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DE8E961-C285-2105-F4A8-6D26B6BE4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05411">
            <a:off x="6984936" y="4796844"/>
            <a:ext cx="487722" cy="2499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EA67F63-8C56-C32F-51D3-7AB03D77D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71241">
            <a:off x="5316269" y="4840463"/>
            <a:ext cx="487722" cy="2499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FB5D3FB-12A8-3DBD-9B3B-3D49E54AB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6749">
            <a:off x="5761483" y="669987"/>
            <a:ext cx="487722" cy="24995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EB11D3-D7DC-77A2-F081-0D4E82995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07706">
            <a:off x="3800743" y="4736238"/>
            <a:ext cx="487722" cy="24995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CAEF251-7649-5926-6F7C-71F66F06B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2247">
            <a:off x="4519775" y="739333"/>
            <a:ext cx="487722" cy="24995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2D9B519-9E55-8796-672D-F055986D6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35997">
            <a:off x="3180380" y="952618"/>
            <a:ext cx="508638" cy="26067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16EBEB1-2F5D-ACF4-D048-6B33590F9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61366">
            <a:off x="1977019" y="1347650"/>
            <a:ext cx="487722" cy="24995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A19588-DF98-0474-C815-38AC714C2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80048">
            <a:off x="994347" y="2011916"/>
            <a:ext cx="487722" cy="24995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A8700E6-E65B-69B6-5A96-A8E0D0B66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854454">
            <a:off x="2405264" y="4387516"/>
            <a:ext cx="487722" cy="24995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D9336C2-1E6A-DDB8-B0AF-D7FE5804B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28015">
            <a:off x="1374354" y="3868892"/>
            <a:ext cx="487722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8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19113C-C693-D3B2-0243-049852186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39" r="70406" b="38029"/>
          <a:stretch/>
        </p:blipFill>
        <p:spPr>
          <a:xfrm>
            <a:off x="398145" y="1078480"/>
            <a:ext cx="8490585" cy="4240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B6978-93C9-91D4-06B8-ADB421D88BAE}"/>
              </a:ext>
            </a:extLst>
          </p:cNvPr>
          <p:cNvSpPr txBox="1"/>
          <p:nvPr/>
        </p:nvSpPr>
        <p:spPr>
          <a:xfrm>
            <a:off x="2116727" y="363038"/>
            <a:ext cx="7297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One Week Of Organic Traffic – CFG Fort Dodge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63492-E84E-E271-DDEA-99F6813B9147}"/>
              </a:ext>
            </a:extLst>
          </p:cNvPr>
          <p:cNvSpPr txBox="1"/>
          <p:nvPr/>
        </p:nvSpPr>
        <p:spPr>
          <a:xfrm>
            <a:off x="9300753" y="1352225"/>
            <a:ext cx="26461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Organic traffic </a:t>
            </a:r>
            <a:r>
              <a:rPr lang="en-US" b="1" dirty="0"/>
              <a:t>is those visitors that land on your website from unpaid sources, aka</a:t>
            </a:r>
            <a:r>
              <a:rPr lang="en-US" dirty="0"/>
              <a:t> </a:t>
            </a:r>
            <a:r>
              <a:rPr lang="en-US" b="1" dirty="0"/>
              <a:t>essentially free traffic. </a:t>
            </a:r>
            <a:r>
              <a:rPr lang="en-US" dirty="0"/>
              <a:t>Organic sources here include search engines like Google, Yahoo, or Bing. The brand of digital marketing that focuses on improving organic traffic is called Search Engine Optimization.</a:t>
            </a:r>
          </a:p>
        </p:txBody>
      </p:sp>
    </p:spTree>
    <p:extLst>
      <p:ext uri="{BB962C8B-B14F-4D97-AF65-F5344CB8AC3E}">
        <p14:creationId xmlns:p14="http://schemas.microsoft.com/office/powerpoint/2010/main" val="249368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A1560-53C0-643F-2FB7-5632C8E8D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36" r="70612" b="38781"/>
          <a:stretch/>
        </p:blipFill>
        <p:spPr>
          <a:xfrm>
            <a:off x="1052494" y="690495"/>
            <a:ext cx="10241280" cy="5077969"/>
          </a:xfrm>
          <a:prstGeom prst="rect">
            <a:avLst/>
          </a:prstGeom>
        </p:spPr>
      </p:pic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51A427B7-A854-F072-EF71-C61C730A8D11}"/>
              </a:ext>
            </a:extLst>
          </p:cNvPr>
          <p:cNvSpPr/>
          <p:nvPr/>
        </p:nvSpPr>
        <p:spPr>
          <a:xfrm>
            <a:off x="4470762" y="3814355"/>
            <a:ext cx="548640" cy="4996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08E3E5-F5D9-F61A-D136-63C61F65D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169" y="3783741"/>
            <a:ext cx="615749" cy="5608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A28771-C71C-379B-22E0-E0F148977213}"/>
              </a:ext>
            </a:extLst>
          </p:cNvPr>
          <p:cNvSpPr txBox="1"/>
          <p:nvPr/>
        </p:nvSpPr>
        <p:spPr>
          <a:xfrm>
            <a:off x="2149384" y="114844"/>
            <a:ext cx="7616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One Month Of Organic Traffic – CFG Fort Dodge</a:t>
            </a:r>
          </a:p>
        </p:txBody>
      </p:sp>
    </p:spTree>
    <p:extLst>
      <p:ext uri="{BB962C8B-B14F-4D97-AF65-F5344CB8AC3E}">
        <p14:creationId xmlns:p14="http://schemas.microsoft.com/office/powerpoint/2010/main" val="144251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0AF445-D69E-4D8F-118C-7B693C3F9B1A}"/>
              </a:ext>
            </a:extLst>
          </p:cNvPr>
          <p:cNvSpPr txBox="1"/>
          <p:nvPr/>
        </p:nvSpPr>
        <p:spPr>
          <a:xfrm>
            <a:off x="654755" y="472539"/>
            <a:ext cx="9247481" cy="496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 Financial Group - Agents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www.centralfinancialgroup.com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CLICK TO LEARN MORE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Marketing (Required Package for Agents)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$ 400.00 / month                             (Receive 2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Month Free if signed up today)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App Dashboard (Requires initial set up one-time charge) $ 250.00         (Waived if signed up today)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dashboard that hosts all digital marketing and services in one format and provides real-time data</a:t>
            </a:r>
            <a:endParaRPr lang="en-US" sz="1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Users will be set up for access and monitoring</a:t>
            </a:r>
            <a:endParaRPr lang="en-US" sz="1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Dashboard set up includes all digital information, links to competitors for tracking (Google Analytics, Google Search Console, etc. )</a:t>
            </a:r>
            <a:endParaRPr lang="en-US" sz="1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Business Online Toolkit</a:t>
            </a:r>
            <a:endParaRPr lang="en-US" sz="11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 Marketing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CLICK TO LEARN MORE</a:t>
            </a:r>
            <a:r>
              <a:rPr lang="en-US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Manage all Social Digital Platforms (Google Business Profile, Facebook, Twitter, Business LinkedIn, Instagram, etc.) Provide monthly posting at least 12 times per month. Any custom content outside of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scheduled monthly calendar will need to be submitted by Noon on Fridays for the following week.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Listing Builder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TO LEARN MORE -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Quickly establish accurate business information on Google Business Profile, Facebook, Instagram, LinkedIn, and Twitter for no additional charge. Own your business listings and keep your customers up to date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Reputation Management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CLICK TO LEARN MORE -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 your online reputation from one place: Compile reviews from dozens of sites so you can easily see what is being said about your business online. Plus, use competitive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benchmarketing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see how you stack up to the competition.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Customer Voice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CLICK TO LEARN MORE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Reach out to leverage the voice of your brand champions to improve online word-of-mouth. Invite existing customers to share their experiences online so new customers know they can trust you.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Advertising Intelligence </a:t>
            </a:r>
            <a:r>
              <a:rPr lang="en-US" sz="1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TO LEARN MORE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Tracks and monitors all Digital Marketing campaigns to review ROI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30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BA4D53A-0259-E15C-D93E-28EC7E9F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781594"/>
            <a:ext cx="4646956" cy="4646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BA1E5-D563-BD82-A815-7786A64B9277}"/>
              </a:ext>
            </a:extLst>
          </p:cNvPr>
          <p:cNvSpPr txBox="1"/>
          <p:nvPr/>
        </p:nvSpPr>
        <p:spPr>
          <a:xfrm>
            <a:off x="6500018" y="1345007"/>
            <a:ext cx="48556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</a:t>
            </a:r>
          </a:p>
          <a:p>
            <a:endParaRPr lang="en-US" dirty="0"/>
          </a:p>
          <a:p>
            <a:r>
              <a:rPr lang="en-US" dirty="0"/>
              <a:t>Kinsey Lombard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kinsey@spinmarkket.com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/>
              <a:t>       515-571-5115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Cheryl O’Hern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cheryl.ohern@spinmarkket.com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/>
              <a:t>	515-571-4788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10 North 10</a:t>
            </a:r>
            <a:r>
              <a:rPr lang="en-US" baseline="30000" dirty="0"/>
              <a:t>th</a:t>
            </a:r>
            <a:r>
              <a:rPr lang="en-US" dirty="0"/>
              <a:t> Street, Fort Dodge, IA  50501</a:t>
            </a:r>
          </a:p>
        </p:txBody>
      </p:sp>
    </p:spTree>
    <p:extLst>
      <p:ext uri="{BB962C8B-B14F-4D97-AF65-F5344CB8AC3E}">
        <p14:creationId xmlns:p14="http://schemas.microsoft.com/office/powerpoint/2010/main" val="412634424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E07B697-09F3-436A-9FDC-1D213D99C1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2E0BB3-B952-4E86-A52F-6D973C4011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B3AB5F-93E7-41CC-84A1-3000031CCAEF}">
  <ds:schemaRefs>
    <ds:schemaRef ds:uri="16c05727-aa75-4e4a-9b5f-8a80a1165891"/>
    <ds:schemaRef ds:uri="http://purl.org/dc/terms/"/>
    <ds:schemaRef ds:uri="71af3243-3dd4-4a8d-8c0d-dd76da1f02a5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tf00661215_wac</Template>
  <TotalTime>0</TotalTime>
  <Words>609</Words>
  <Application>Microsoft Office PowerPoint</Application>
  <PresentationFormat>Widescreen</PresentationFormat>
  <Paragraphs>46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Courier New</vt:lpstr>
      <vt:lpstr>Gill Sans MT</vt:lpstr>
      <vt:lpstr>Symbol</vt:lpstr>
      <vt:lpstr>Times New Roman</vt:lpstr>
      <vt:lpstr>Wingdings</vt:lpstr>
      <vt:lpstr>Gallery</vt:lpstr>
      <vt:lpstr>Central Financial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WESSEL OIL</dc:title>
  <dc:creator/>
  <cp:lastModifiedBy/>
  <cp:revision>3</cp:revision>
  <dcterms:created xsi:type="dcterms:W3CDTF">2022-05-11T17:09:25Z</dcterms:created>
  <dcterms:modified xsi:type="dcterms:W3CDTF">2022-09-06T23:07:23Z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